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17414" y="627817"/>
            <a:ext cx="1118116" cy="307181"/>
          </a:xfrm>
          <a:prstGeom prst="roundRect">
            <a:avLst>
              <a:gd name="adj" fmla="val 19333"/>
            </a:avLst>
          </a:prstGeom>
          <a:solidFill>
            <a:srgbClr val="E8E8E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23380" y="710684"/>
            <a:ext cx="141327" cy="141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5311" y="680799"/>
            <a:ext cx="694253" cy="201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STRATEGY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217414" y="990005"/>
            <a:ext cx="5489019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Recommendations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1217414" y="1748790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240274" y="1771650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8E8E3"/>
          </a:solidFill>
          <a:ln/>
        </p:spPr>
      </p:sp>
      <p:sp>
        <p:nvSpPr>
          <p:cNvPr id="8" name="Text 5"/>
          <p:cNvSpPr/>
          <p:nvPr/>
        </p:nvSpPr>
        <p:spPr>
          <a:xfrm>
            <a:off x="1457444" y="2113359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084903" y="1948339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084903" y="2307193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non-subscribers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17414" y="2946916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240274" y="2969776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8E8E3"/>
          </a:solidFill>
          <a:ln/>
        </p:spPr>
      </p:sp>
      <p:sp>
        <p:nvSpPr>
          <p:cNvPr id="13" name="Text 10"/>
          <p:cNvSpPr/>
          <p:nvPr/>
        </p:nvSpPr>
        <p:spPr>
          <a:xfrm>
            <a:off x="1457444" y="3311485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084903" y="3146465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2084903" y="3505319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strengthen retention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217414" y="4145042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240274" y="4167902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8E8E3"/>
          </a:solidFill>
          <a:ln/>
        </p:spPr>
      </p:sp>
      <p:sp>
        <p:nvSpPr>
          <p:cNvPr id="18" name="Text 15"/>
          <p:cNvSpPr/>
          <p:nvPr/>
        </p:nvSpPr>
        <p:spPr>
          <a:xfrm>
            <a:off x="1457444" y="4509611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084903" y="4344591"/>
            <a:ext cx="228171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 Policy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084903" y="4703445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growth with margin control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1217414" y="5343168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240274" y="5366028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8E8E3"/>
          </a:solidFill>
          <a:ln/>
        </p:spPr>
      </p:sp>
      <p:sp>
        <p:nvSpPr>
          <p:cNvPr id="23" name="Text 20"/>
          <p:cNvSpPr/>
          <p:nvPr/>
        </p:nvSpPr>
        <p:spPr>
          <a:xfrm>
            <a:off x="1457444" y="5707737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084903" y="5542717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2084903" y="5901571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Highlight top-rated items in marketing campaigns</a:t>
            </a:r>
            <a:endParaRPr lang="en-US" sz="1350" dirty="0"/>
          </a:p>
        </p:txBody>
      </p:sp>
      <p:sp>
        <p:nvSpPr>
          <p:cNvPr id="26" name="Shape 23"/>
          <p:cNvSpPr/>
          <p:nvPr/>
        </p:nvSpPr>
        <p:spPr>
          <a:xfrm>
            <a:off x="1217414" y="6541294"/>
            <a:ext cx="12195572" cy="1060490"/>
          </a:xfrm>
          <a:prstGeom prst="roundRect">
            <a:avLst>
              <a:gd name="adj" fmla="val 700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240274" y="6564154"/>
            <a:ext cx="706993" cy="1014770"/>
          </a:xfrm>
          <a:prstGeom prst="roundRect">
            <a:avLst>
              <a:gd name="adj" fmla="val 6620"/>
            </a:avLst>
          </a:prstGeom>
          <a:solidFill>
            <a:srgbClr val="E8E8E3"/>
          </a:solidFill>
          <a:ln/>
        </p:spPr>
      </p:sp>
      <p:sp>
        <p:nvSpPr>
          <p:cNvPr id="28" name="Text 25"/>
          <p:cNvSpPr/>
          <p:nvPr/>
        </p:nvSpPr>
        <p:spPr>
          <a:xfrm>
            <a:off x="1457444" y="6905863"/>
            <a:ext cx="265033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050" dirty="0"/>
          </a:p>
        </p:txBody>
      </p:sp>
      <p:sp>
        <p:nvSpPr>
          <p:cNvPr id="29" name="Text 26"/>
          <p:cNvSpPr/>
          <p:nvPr/>
        </p:nvSpPr>
        <p:spPr>
          <a:xfrm>
            <a:off x="2084903" y="6740843"/>
            <a:ext cx="220932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2084903" y="7099697"/>
            <a:ext cx="11128534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age groups and express shipping users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0218" y="3447931"/>
            <a:ext cx="1220986" cy="423505"/>
          </a:xfrm>
          <a:prstGeom prst="roundRect">
            <a:avLst>
              <a:gd name="adj" fmla="val 17913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925592" y="3515558"/>
            <a:ext cx="95023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0218" y="3961328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at a Glance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90218" y="5116830"/>
            <a:ext cx="4162663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60421" y="614314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0218" y="6630591"/>
            <a:ext cx="4162663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3749" y="5116830"/>
            <a:ext cx="4162782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903952" y="614314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3749" y="6630591"/>
            <a:ext cx="416278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400" y="5116830"/>
            <a:ext cx="4162782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47603" y="614314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400" y="6630591"/>
            <a:ext cx="416278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segments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0218" y="7243643"/>
            <a:ext cx="13049964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features include customer demographics, purchase details, and shopping behavior patterns across multiple dimensions.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70134" y="507206"/>
            <a:ext cx="1514237" cy="332065"/>
          </a:xfrm>
          <a:prstGeom prst="roundRect">
            <a:avLst>
              <a:gd name="adj" fmla="val 18316"/>
            </a:avLst>
          </a:prstGeom>
          <a:noFill/>
          <a:ln w="7620">
            <a:solidFill>
              <a:srgbClr val="E5E5E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6339" y="569119"/>
            <a:ext cx="1281827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ANALYSIS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070134" y="897017"/>
            <a:ext cx="5182791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 Pipeline</a:t>
            </a:r>
            <a:endParaRPr lang="en-US" sz="3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134" y="1679258"/>
            <a:ext cx="12490013" cy="56204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51550" y="1940090"/>
            <a:ext cx="2185736" cy="3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 Data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951550" y="2373934"/>
            <a:ext cx="2185736" cy="48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 datasets into Python</a:t>
            </a:r>
            <a:endParaRPr lang="en-US" sz="10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8355" y="3443909"/>
            <a:ext cx="484135" cy="4841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13266" y="6155438"/>
            <a:ext cx="2197746" cy="33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&amp; Clean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113266" y="6589282"/>
            <a:ext cx="2197746" cy="48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Inspect and remove anomalies</a:t>
            </a:r>
            <a:endParaRPr lang="en-US" sz="10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072" y="5209311"/>
            <a:ext cx="484135" cy="4841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50964" y="1898056"/>
            <a:ext cx="2185736" cy="3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 Missing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250964" y="2331901"/>
            <a:ext cx="2185736" cy="48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 or drop null values</a:t>
            </a:r>
            <a:endParaRPr lang="en-US" sz="10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3799" y="3395871"/>
            <a:ext cx="484134" cy="4841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412681" y="6155438"/>
            <a:ext cx="2185736" cy="33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Engineer Features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9412681" y="6589282"/>
            <a:ext cx="2185736" cy="48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and transform predictors</a:t>
            </a:r>
            <a:endParaRPr lang="en-US" sz="105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488" y="5209311"/>
            <a:ext cx="484134" cy="48413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70134" y="7462123"/>
            <a:ext cx="12490013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Comprehensive data cleaning and feature engineering in Python prepared the dataset for deep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79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28680"/>
            <a:ext cx="3664744" cy="1821180"/>
          </a:xfrm>
          <a:prstGeom prst="roundRect">
            <a:avLst>
              <a:gd name="adj" fmla="val 523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453533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$157,890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952524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68% of total sales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3728680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182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182" y="445353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$75,191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182" y="495252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32% of total sales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469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Products by Customer Rating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81131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satisfaction varies by product type, with accessories and footwear leading in ratings.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104090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Average rating across all products: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3.75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24351" y="649843"/>
            <a:ext cx="1280755" cy="248960"/>
          </a:xfrm>
          <a:prstGeom prst="roundRect">
            <a:avLst>
              <a:gd name="adj" fmla="val 20221"/>
            </a:avLst>
          </a:prstGeom>
          <a:solidFill>
            <a:srgbClr val="E8E8E3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243" y="714375"/>
            <a:ext cx="119777" cy="1197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909" y="694730"/>
            <a:ext cx="921306" cy="15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SEGMENTATION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524351" y="938332"/>
            <a:ext cx="4897874" cy="468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Loyalty Breakdown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595676" y="2528649"/>
            <a:ext cx="184284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80%</a:t>
            </a:r>
            <a:endParaRPr lang="en-US" sz="29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508" y="1592223"/>
            <a:ext cx="2247424" cy="22474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80793" y="3975973"/>
            <a:ext cx="1872853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Customers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524351" y="4269343"/>
            <a:ext cx="3985736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 repeat buyers</a:t>
            </a:r>
            <a:endParaRPr lang="en-US" sz="1150" dirty="0"/>
          </a:p>
        </p:txBody>
      </p:sp>
      <p:sp>
        <p:nvSpPr>
          <p:cNvPr id="11" name="Text 6"/>
          <p:cNvSpPr/>
          <p:nvPr/>
        </p:nvSpPr>
        <p:spPr>
          <a:xfrm>
            <a:off x="5705118" y="2528649"/>
            <a:ext cx="184284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18%</a:t>
            </a:r>
            <a:endParaRPr lang="en-US" sz="2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50" y="1592223"/>
            <a:ext cx="2247424" cy="22474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690235" y="3975973"/>
            <a:ext cx="1872853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4633793" y="4269343"/>
            <a:ext cx="3985855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 customers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3650337" y="5639991"/>
            <a:ext cx="184284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2%</a:t>
            </a:r>
            <a:endParaRPr lang="en-US" sz="29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169" y="4703564"/>
            <a:ext cx="2247424" cy="22474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635454" y="7087314"/>
            <a:ext cx="1872853" cy="2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2579013" y="7380684"/>
            <a:ext cx="3985855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 first-time buyers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9568"/>
            <a:ext cx="73441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Impact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532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27%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361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753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1,053 customers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58532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73%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361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10753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2,847 customers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8106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Finding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55760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 and non-subscribers show similar average spending patterns ($59.49 vs $59.87), but subscribers generate concentrated revenue.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5570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Repeat buyers (&gt;5 purchases) show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958 subscribers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vs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2,518 non-subscribers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777"/>
            <a:ext cx="7219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&amp; Sales by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94184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45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35930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$100K revenue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34921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2,000 sales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994184"/>
            <a:ext cx="1767840" cy="17678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25278" y="5045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25278" y="553593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$70K revenue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125278" y="603492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1,500 sales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994184"/>
            <a:ext cx="1767840" cy="17678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5045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553593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$30K revenue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7456884" y="603492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700 sales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994184"/>
            <a:ext cx="1767840" cy="176784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788491" y="5045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788491" y="553593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$20K revenue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0788491" y="603492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400 sales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191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 Group Revenue Distribution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1337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 Insights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785830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Young adults lead in revenue contribution, followed closely by middle-aged customers.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5078611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Relatively balanced spending across all age segments suggests broad market appeal.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2026-02-04T07:04:43Z</dcterms:created>
  <dcterms:modified xsi:type="dcterms:W3CDTF">2026-02-04T07:04:43Z</dcterms:modified>
</cp:coreProperties>
</file>